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98"/>
    <p:restoredTop sz="94694"/>
  </p:normalViewPr>
  <p:slideViewPr>
    <p:cSldViewPr snapToGrid="0">
      <p:cViewPr varScale="1">
        <p:scale>
          <a:sx n="88" d="100"/>
          <a:sy n="88" d="100"/>
        </p:scale>
        <p:origin x="192" y="89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t>Learning structure</a:t>
          </a:r>
        </a:p>
      </dgm:t>
    </dgm:pt>
    <dgm:pt modelId="{A8812500-9E92-574F-A18F-FFF3844B1274}" type="parTrans" cxnId="{57609C1A-EA66-3B4A-88BC-8E2B9C62C5CF}">
      <dgm:prSet/>
      <dgm:spPr/>
      <dgm:t>
        <a:bodyPr/>
        <a:lstStyle/>
        <a:p>
          <a:endParaRPr lang="en-GB"/>
        </a:p>
      </dgm:t>
    </dgm:pt>
    <dgm:pt modelId="{289D929B-C394-8D49-81A0-17E4B5972196}" type="sibTrans" cxnId="{57609C1A-EA66-3B4A-88BC-8E2B9C62C5CF}">
      <dgm:prSet/>
      <dgm:spPr/>
      <dgm:t>
        <a:bodyPr/>
        <a:lstStyle/>
        <a:p>
          <a:endParaRPr lang="en-GB"/>
        </a:p>
      </dgm:t>
    </dgm:pt>
    <dgm:pt modelId="{1DE5F6E4-A01C-9944-9EEB-BC16D9D1AFA1}">
      <dgm:prSet/>
      <dgm:spPr/>
      <dgm:t>
        <a:bodyPr/>
        <a:lstStyle/>
        <a:p>
          <a:r>
            <a:rPr lang="en-GB" dirty="0"/>
            <a:t>Licensing</a:t>
          </a:r>
        </a:p>
      </dgm:t>
    </dgm:pt>
    <dgm:pt modelId="{2AF420ED-C9C9-2945-95B2-9FE2EEBE2DD1}" type="parTrans" cxnId="{6F10B87D-44B2-9D42-8B9B-05A0B046A597}">
      <dgm:prSet/>
      <dgm:spPr/>
      <dgm:t>
        <a:bodyPr/>
        <a:lstStyle/>
        <a:p>
          <a:endParaRPr lang="en-GB"/>
        </a:p>
      </dgm:t>
    </dgm:pt>
    <dgm:pt modelId="{B53E3D7A-D81B-4749-889C-386D90C46793}" type="sibTrans" cxnId="{6F10B87D-44B2-9D42-8B9B-05A0B046A597}">
      <dgm:prSet/>
      <dgm:spPr/>
      <dgm:t>
        <a:bodyPr/>
        <a:lstStyle/>
        <a:p>
          <a:endParaRPr lang="en-GB"/>
        </a:p>
      </dgm:t>
    </dgm:pt>
    <dgm:pt modelId="{08D01367-C8E5-2F4D-B4D7-120CAFD50BE3}">
      <dgm:prSet/>
      <dgm:spPr/>
      <dgm:t>
        <a:bodyPr/>
        <a:lstStyle/>
        <a:p>
          <a:r>
            <a:rPr lang="en-GB" dirty="0"/>
            <a:t>Attribution recap</a:t>
          </a:r>
        </a:p>
      </dgm:t>
    </dgm:pt>
    <dgm:pt modelId="{DC4E04BA-4359-F748-84C6-5748E83218BD}" type="parTrans" cxnId="{E40D8D84-97B9-124D-9DDC-F4A875A6ED33}">
      <dgm:prSet/>
      <dgm:spPr/>
      <dgm:t>
        <a:bodyPr/>
        <a:lstStyle/>
        <a:p>
          <a:endParaRPr lang="en-GB"/>
        </a:p>
      </dgm:t>
    </dgm:pt>
    <dgm:pt modelId="{60DED69B-0118-654F-88FF-5F50E44F07F7}" type="sibTrans" cxnId="{E40D8D84-97B9-124D-9DDC-F4A875A6ED33}">
      <dgm:prSet/>
      <dgm:spPr/>
      <dgm:t>
        <a:bodyPr/>
        <a:lstStyle/>
        <a:p>
          <a:endParaRPr lang="en-GB"/>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0074FB75-F24B-F840-BE80-F14B4F1BD163}">
      <dgm:prSet/>
      <dgm:spPr/>
      <dgm:t>
        <a:bodyPr/>
        <a:lstStyle/>
        <a:p>
          <a:r>
            <a:rPr lang="en-GB" dirty="0">
              <a:solidFill>
                <a:schemeClr val="tx1"/>
              </a:solidFill>
            </a:rPr>
            <a:t>no derivative work -&gt; excerpt is used to illuminate an idea or provide an example in another larger work</a:t>
          </a:r>
          <a:endParaRPr lang="en-MK" dirty="0">
            <a:solidFill>
              <a:schemeClr val="tx1"/>
            </a:solidFill>
          </a:endParaRPr>
        </a:p>
      </dgm:t>
    </dgm:pt>
    <dgm:pt modelId="{0023DE3D-D577-6C44-B668-1C54BC271D54}" type="parTrans" cxnId="{1E783544-B089-2A4C-8265-76B8BF89DBB2}">
      <dgm:prSet/>
      <dgm:spPr/>
      <dgm:t>
        <a:bodyPr/>
        <a:lstStyle/>
        <a:p>
          <a:endParaRPr lang="en-GB">
            <a:solidFill>
              <a:schemeClr val="tx1"/>
            </a:solidFill>
          </a:endParaRPr>
        </a:p>
      </dgm:t>
    </dgm:pt>
    <dgm:pt modelId="{26A57A5C-5E98-B54C-827D-7269F35EB723}" type="sibTrans" cxnId="{1E783544-B089-2A4C-8265-76B8BF89DBB2}">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-&gt; when excerpts are combined with other material in a way that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1"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1E783544-B089-2A4C-8265-76B8BF89DBB2}" srcId="{D2F3E7EE-AF28-AD4E-9182-FDD38AC2DFA2}" destId="{0074FB75-F24B-F840-BE80-F14B4F1BD163}" srcOrd="0" destOrd="0" parTransId="{0023DE3D-D577-6C44-B668-1C54BC271D54}" sibTransId="{26A57A5C-5E98-B54C-827D-7269F35EB723}"/>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30DDD96E-5FBF-4D4D-A208-7117D9C54696}" type="presOf" srcId="{0074FB75-F24B-F840-BE80-F14B4F1BD163}" destId="{C00C43FD-4AE0-2148-B3E0-70BA71C9CFEC}" srcOrd="0" destOrd="0" presId="urn:microsoft.com/office/officeart/2005/8/layout/vList2"/>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1"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t>Ensure CC licenses compatibility and correct Adapter’s license</a:t>
          </a:r>
        </a:p>
      </dgm:t>
    </dgm:pt>
    <dgm:pt modelId="{2F9AC772-F132-ED48-B72A-094881C5B24B}" type="parTrans" cxnId="{36BE0423-B1AA-1B4B-B842-1A201BD3B807}">
      <dgm:prSet/>
      <dgm:spPr/>
      <dgm:t>
        <a:bodyPr/>
        <a:lstStyle/>
        <a:p>
          <a:endParaRPr lang="en-GB"/>
        </a:p>
      </dgm:t>
    </dgm:pt>
    <dgm:pt modelId="{C13093D1-B66A-A64F-A3B5-DF264119606F}" type="sibTrans" cxnId="{36BE0423-B1AA-1B4B-B842-1A201BD3B807}">
      <dgm:prSet/>
      <dgm:spPr/>
      <dgm:t>
        <a:bodyPr/>
        <a:lstStyle/>
        <a:p>
          <a:endParaRPr lang="en-GB"/>
        </a:p>
      </dgm:t>
    </dgm:pt>
    <dgm:pt modelId="{8AA7DF25-2FD2-044B-8A24-8EBAE0C2F31E}">
      <dgm:prSet/>
      <dgm:spPr/>
      <dgm:t>
        <a:bodyPr/>
        <a:lstStyle/>
        <a:p>
          <a:r>
            <a:rPr lang="en-GB" b="0" i="0" dirty="0"/>
            <a:t>Attribution is a MUST</a:t>
          </a:r>
        </a:p>
      </dgm:t>
    </dgm:pt>
    <dgm:pt modelId="{A4A19F08-F860-B143-A367-DDE8408CA5B6}" type="parTrans" cxnId="{3CF789CA-98AC-0940-9D3A-932B76984887}">
      <dgm:prSet/>
      <dgm:spPr/>
      <dgm:t>
        <a:bodyPr/>
        <a:lstStyle/>
        <a:p>
          <a:endParaRPr lang="en-GB"/>
        </a:p>
      </dgm:t>
    </dgm:pt>
    <dgm:pt modelId="{891EA38D-B365-8044-AD5C-5C59842EE9DF}" type="sibTrans" cxnId="{3CF789CA-98AC-0940-9D3A-932B76984887}">
      <dgm:prSet/>
      <dgm:spPr/>
      <dgm:t>
        <a:bodyPr/>
        <a:lstStyle/>
        <a:p>
          <a:endParaRPr lang="en-GB"/>
        </a:p>
      </dgm:t>
    </dgm:pt>
    <dgm:pt modelId="{3A9649BC-ECED-3945-B590-B4B600A3AF58}">
      <dgm:prSet/>
      <dgm:spPr/>
      <dgm:t>
        <a:bodyPr/>
        <a:lstStyle/>
        <a:p>
          <a:r>
            <a:rPr lang="en-GB" b="0" i="0" dirty="0"/>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p>
      </dgm:t>
    </dgm:pt>
    <dgm:pt modelId="{EDAEEA48-6E98-C948-819B-670CCF472DA3}" type="sibTrans" cxnId="{D4D0BBFD-9FEA-CA49-97BD-590C127EF46A}">
      <dgm:prSet/>
      <dgm:spPr/>
      <dgm:t>
        <a:bodyPr/>
        <a:lstStyle/>
        <a:p>
          <a:endParaRPr lang="en-GB"/>
        </a:p>
      </dgm:t>
    </dgm:pt>
    <dgm:pt modelId="{8A9C5B41-F307-BD41-BE18-C735B5EA763E}">
      <dgm:prSet/>
      <dgm:spPr/>
      <dgm:t>
        <a:bodyPr/>
        <a:lstStyle/>
        <a:p>
          <a:r>
            <a:rPr lang="en-GB" b="0" i="0" dirty="0"/>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p>
      </dgm:t>
    </dgm:pt>
    <dgm:pt modelId="{9DD31407-970A-FF4B-B21F-589CC229B511}" type="sibTrans" cxnId="{691E4DF4-45AF-4649-8D56-152FBA2BED38}">
      <dgm:prSet/>
      <dgm:spPr/>
      <dgm:t>
        <a:bodyPr/>
        <a:lstStyle/>
        <a:p>
          <a:endParaRPr lang="en-GB"/>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8549"/>
          <a:ext cx="10515600" cy="1113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Combining = combine learning materials from different sources available under different licenses</a:t>
          </a:r>
          <a:endParaRPr lang="en-MK" sz="2800" kern="1200" dirty="0">
            <a:solidFill>
              <a:schemeClr val="tx1"/>
            </a:solidFill>
          </a:endParaRPr>
        </a:p>
      </dsp:txBody>
      <dsp:txXfrm>
        <a:off x="54373" y="72922"/>
        <a:ext cx="10406854" cy="1005094"/>
      </dsp:txXfrm>
    </dsp:sp>
    <dsp:sp modelId="{352EA55E-699D-1C4B-BC8B-D2765CFCFD13}">
      <dsp:nvSpPr>
        <dsp:cNvPr id="0" name=""/>
        <dsp:cNvSpPr/>
      </dsp:nvSpPr>
      <dsp:spPr>
        <a:xfrm>
          <a:off x="0" y="1132389"/>
          <a:ext cx="105156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any CC-licensed content so long as you provide attribution and 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dsp:txBody>
      <dsp:txXfrm>
        <a:off x="0" y="1132389"/>
        <a:ext cx="10515600" cy="695520"/>
      </dsp:txXfrm>
    </dsp:sp>
    <dsp:sp modelId="{7C84ECB0-D4BB-CB4C-AA0C-2FDA0E823211}">
      <dsp:nvSpPr>
        <dsp:cNvPr id="0" name=""/>
        <dsp:cNvSpPr/>
      </dsp:nvSpPr>
      <dsp:spPr>
        <a:xfrm>
          <a:off x="0" y="1827909"/>
          <a:ext cx="10515600" cy="1113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1882282"/>
        <a:ext cx="10406854" cy="1005094"/>
      </dsp:txXfrm>
    </dsp:sp>
    <dsp:sp modelId="{C00C43FD-4AE0-2148-B3E0-70BA71C9CFEC}">
      <dsp:nvSpPr>
        <dsp:cNvPr id="0" name=""/>
        <dsp:cNvSpPr/>
      </dsp:nvSpPr>
      <dsp:spPr>
        <a:xfrm>
          <a:off x="0" y="2941749"/>
          <a:ext cx="10515600"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no derivative work -&gt; excerpt is used to illuminate an idea or provide an example in another larger work</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GB" sz="2200" b="1" kern="1200" dirty="0">
              <a:solidFill>
                <a:schemeClr val="accent4"/>
              </a:solidFill>
            </a:rPr>
            <a:t>Adaptation</a:t>
          </a:r>
          <a:r>
            <a:rPr lang="en-GB" sz="2200" kern="1200" dirty="0">
              <a:solidFill>
                <a:schemeClr val="tx1"/>
              </a:solidFill>
            </a:rPr>
            <a:t> -&gt; when excerpts are combined with other material in a way that creates some new version of the original form</a:t>
          </a:r>
          <a:endParaRPr lang="en-MK" sz="2200" kern="1200" dirty="0">
            <a:solidFill>
              <a:schemeClr val="tx1"/>
            </a:solidFill>
          </a:endParaRPr>
        </a:p>
      </dsp:txBody>
      <dsp:txXfrm>
        <a:off x="0" y="2941749"/>
        <a:ext cx="10515600" cy="1391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01/08/2023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reative_Commons_license"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creativecommons.org/licenses/by-sa/4.0/"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faq/CC_License_Compatibility_Chart.png" TargetMode="External"/><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hyperlink" Target="https://creativecommons.org/licenses/by/4.0" TargetMode="External"/><Relationship Id="rId4" Type="http://schemas.openxmlformats.org/officeDocument/2006/relationships/hyperlink" Target="https://creativecommons.org/faq/#can-i-combine-material-under-different-creative-commons-licenses-in-my-wor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15982920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154270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0386"/>
          <a:stretch/>
        </p:blipFill>
        <p:spPr>
          <a:xfrm>
            <a:off x="2980112" y="1985963"/>
            <a:ext cx="9126714" cy="3643311"/>
          </a:xfrm>
        </p:spPr>
      </p:pic>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2</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3"/>
              </a:rPr>
              <a:t>Creative Commons license Wikipage</a:t>
            </a:r>
            <a:r>
              <a:rPr lang="en-GB" sz="1050" dirty="0"/>
              <a:t> (2023, June 21) in Wikipedia licensed under the </a:t>
            </a:r>
            <a:r>
              <a:rPr lang="en-GB" sz="1050" dirty="0">
                <a:hlinkClick r:id="rId4"/>
              </a:rPr>
              <a:t>Creative Commons Attribution-ShareAlike License 4.0</a:t>
            </a:r>
            <a:r>
              <a:rPr lang="en-GB" sz="1050" dirty="0"/>
              <a:t> /  cropped</a:t>
            </a:r>
          </a:p>
        </p:txBody>
      </p:sp>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669733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pic>
        <p:nvPicPr>
          <p:cNvPr id="8" name="Content Placeholder 7" descr="A screenshot of a computer screen&#10;&#10;Description automatically generated">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045" y="926893"/>
            <a:ext cx="8465910" cy="5004213"/>
          </a:xfrm>
        </p:spPr>
      </p:pic>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3"/>
              </a:rPr>
              <a:t>CC License Compatibility Chart</a:t>
            </a:r>
            <a:r>
              <a:rPr lang="en-GB" dirty="0"/>
              <a:t> from </a:t>
            </a:r>
            <a:r>
              <a:rPr lang="en-GB" dirty="0">
                <a:hlinkClick r:id="rId4"/>
              </a:rPr>
              <a:t>CC FAQ website</a:t>
            </a:r>
            <a:r>
              <a:rPr lang="en-GB" dirty="0"/>
              <a:t> licensed under the </a:t>
            </a:r>
            <a:r>
              <a:rPr lang="en-GB" dirty="0">
                <a:hlinkClick r:id="rId5"/>
              </a:rPr>
              <a:t>CC BY 4.0 license</a:t>
            </a:r>
            <a:endParaRPr lang="en-GB"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pic>
        <p:nvPicPr>
          <p:cNvPr id="6" name="Content Placeholder 5" descr="A graph with green and yellow squares&#10;&#10;Description automatically generated">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4226"/>
            <a:ext cx="10515600" cy="3965510"/>
          </a:xfrm>
        </p:spPr>
      </p:pic>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3"/>
              </a:rPr>
              <a:t>CC FAQ website</a:t>
            </a:r>
            <a:r>
              <a:rPr lang="en-GB" dirty="0"/>
              <a:t> licensed under the </a:t>
            </a:r>
            <a:r>
              <a:rPr lang="en-GB" dirty="0">
                <a:hlinkClick r:id="rId4"/>
              </a:rPr>
              <a:t>CC BY 4.0 license</a:t>
            </a:r>
            <a:endParaRPr lang="en-GB" dirty="0"/>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1040</TotalTime>
  <Words>693</Words>
  <Application>Microsoft Macintosh PowerPoint</Application>
  <DocSecurity>0</DocSecurity>
  <PresentationFormat>Widescreen</PresentationFormat>
  <Paragraphs>86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Quicksand SemiBold</vt:lpstr>
      <vt:lpstr>Calibri</vt:lpstr>
      <vt:lpstr>Quicksand</vt:lpstr>
      <vt:lpstr>Arial</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36</cp:revision>
  <dcterms:created xsi:type="dcterms:W3CDTF">2022-09-22T13:19:16Z</dcterms:created>
  <dcterms:modified xsi:type="dcterms:W3CDTF">2023-08-02T08:28:25Z</dcterms:modified>
  <cp:category/>
  <dc:identifier/>
  <cp:contentStatus/>
  <dc:language/>
  <cp:version/>
</cp:coreProperties>
</file>